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국하현" initials="국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comments" Target="comments/comment1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0-15T21:11:31.865" idx="1">
    <p:pos x="8561" y="770"/>
    <p:text>내 소비 내역을 작성하고 나와 어울리는 금융 상품을 추천 받는다면?
=&gt; 가계부 + 카드 추천 == 슬기로운 소비 생활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주제</a:t>
            </a:r>
          </a:p>
        </p:txBody>
      </p:sp>
      <p:sp>
        <p:nvSpPr>
          <p:cNvPr id="16" name="위치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위치</a:t>
            </a:r>
          </a:p>
        </p:txBody>
      </p:sp>
      <p:sp>
        <p:nvSpPr>
          <p:cNvPr id="17" name="저자 및 날짜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pc="105" sz="3528"/>
            </a:lvl1pPr>
          </a:lstStyle>
          <a:p>
            <a:pPr/>
            <a:r>
              <a:t>저자 및 날짜</a:t>
            </a:r>
          </a:p>
        </p:txBody>
      </p:sp>
      <p:sp>
        <p:nvSpPr>
          <p:cNvPr id="18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19" name="본문 첫 번째 줄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전용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3" name="슬라이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2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의제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pc="105" sz="3528">
                <a:solidFill>
                  <a:srgbClr val="8AACB9"/>
                </a:solidFill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132" name="본문 첫 번째 줄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의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역서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4" name="사실 정보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pc="102" sz="3430">
                <a:solidFill>
                  <a:schemeClr val="accent1"/>
                </a:solidFill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7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7" name="본문 첫 번째 줄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6" name="분홍색 배경에 밝은 터키색 카세트테이프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7" name="노란색 배경 앞의 초록색 책장에 놓인 작은 복고풍 시계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3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20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주제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주제</a:t>
            </a:r>
          </a:p>
        </p:txBody>
      </p:sp>
      <p:sp>
        <p:nvSpPr>
          <p:cNvPr id="29" name="위치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30" name="저자 및 날짜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pc="105" sz="352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" name="본문 첫 번째 줄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제목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9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78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노란색 패턴 벽지 앞 빈티지 텔레비전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작은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90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큰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01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프레젠테이션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" name="슬라이드 번호"/>
          <p:cNvSpPr txBox="1"/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kuk0901/WingSpringBoot/blob/project-documents/%EB%8D%B0%EC%9D%B4%ED%84%B0%EB%AA%A8%EB%8D%B8%EB%A7%81/%EA%B0%9C%EB%85%90%EC%A0%81%EB%8D%B0%EC%9D%B4%ED%84%B0%EB%AA%A8%EB%8D%B8%EB%A7%81.md" TargetMode="External"/><Relationship Id="rId3" Type="http://schemas.openxmlformats.org/officeDocument/2006/relationships/hyperlink" Target="https://github.com/kuk0901/WingSpringBoot/blob/project-documents/%EB%8D%B0%EC%9D%B4%ED%84%B0%EB%AA%A8%EB%8D%B8%EB%A7%81/%EB%85%BC%EB%A6%AC%EC%A0%81%EB%8D%B0%EC%9D%B4%ED%84%B0%EB%AA%A8%EB%8D%B8%EB%A7%81.md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omments" Target="../comments/comment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whooing.com/#main/insert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/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/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i="1" spc="270" sz="9000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pPr/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cap="all" spc="344" sz="11500">
                <a:solidFill>
                  <a:srgbClr val="FFFFFF"/>
                </a:solidFill>
              </a:defRPr>
            </a:lvl1pPr>
          </a:lstStyle>
          <a:p>
            <a:pPr/>
            <a:r>
              <a:t>“WING_”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기획(1개월): 2024.09.19 ~ 2024.10.18…"/>
          <p:cNvSpPr txBox="1"/>
          <p:nvPr>
            <p:ph type="body" sz="half" idx="1"/>
          </p:nvPr>
        </p:nvSpPr>
        <p:spPr>
          <a:xfrm>
            <a:off x="1272517" y="3190613"/>
            <a:ext cx="22752765" cy="39996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t>기획(1개월): 2024.09.19 ~ 2024.10.18</a:t>
            </a:r>
          </a:p>
          <a:p>
            <a:pPr lvl="3" marL="0" indent="1371600">
              <a:lnSpc>
                <a:spcPct val="100000"/>
              </a:lnSpc>
              <a:buSzTx/>
              <a:buNone/>
              <a:defRPr spc="39" sz="4000"/>
            </a:pPr>
            <a:r>
              <a:t>- 주제 선정, UI 설계: 2024.09.19 ~ 2024.10.12</a:t>
            </a:r>
          </a:p>
          <a:p>
            <a:pPr lvl="3" marL="0" indent="1371600">
              <a:lnSpc>
                <a:spcPct val="100000"/>
              </a:lnSpc>
              <a:buSzTx/>
              <a:buNone/>
              <a:defRPr spc="39" sz="4000"/>
            </a:pPr>
            <a:r>
              <a:t>- 데이터모델링: 2024.10.03 ~ 2024.10.18</a:t>
            </a:r>
          </a:p>
        </p:txBody>
      </p:sp>
      <p:sp>
        <p:nvSpPr>
          <p:cNvPr id="317" name="프로젝트 개요 - 수행 일정"/>
          <p:cNvSpPr txBox="1"/>
          <p:nvPr>
            <p:ph type="title"/>
          </p:nvPr>
        </p:nvSpPr>
        <p:spPr>
          <a:xfrm>
            <a:off x="765833" y="1007991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수행 일정</a:t>
            </a:r>
          </a:p>
        </p:txBody>
      </p:sp>
      <p:sp>
        <p:nvSpPr>
          <p:cNvPr id="318" name="코드 작성(1개월): 2024.10.20 ~ 2024.11.17"/>
          <p:cNvSpPr txBox="1"/>
          <p:nvPr/>
        </p:nvSpPr>
        <p:spPr>
          <a:xfrm>
            <a:off x="1296565" y="7723196"/>
            <a:ext cx="18087393" cy="1463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881944" indent="-881944">
              <a:buSzPct val="100000"/>
              <a:buBlip>
                <a:blip r:embed="rId2"/>
              </a:buBlip>
            </a:lvl1pPr>
          </a:lstStyle>
          <a:p>
            <a:pPr/>
            <a:r>
              <a:t>코드 작성(1개월): 2024.10.20 ~ 2024.11.17</a:t>
            </a:r>
          </a:p>
        </p:txBody>
      </p:sp>
      <p:sp>
        <p:nvSpPr>
          <p:cNvPr id="319" name="테스트(2일): 2024.11.18 ~ 2024.11.19"/>
          <p:cNvSpPr txBox="1"/>
          <p:nvPr/>
        </p:nvSpPr>
        <p:spPr>
          <a:xfrm>
            <a:off x="1391064" y="10264699"/>
            <a:ext cx="15865643" cy="1463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881944" indent="-881944">
              <a:buSzPct val="100000"/>
              <a:buBlip>
                <a:blip r:embed="rId2"/>
              </a:buBlip>
            </a:lvl1pPr>
          </a:lstStyle>
          <a:p>
            <a:pPr/>
            <a:r>
              <a:t>테스트(2일): 2024.11.18 ~ 2024.11.19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유저플로우-로그인.png" descr="유저플로우-로그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프로젝트 개요 - 유저플로우(로그인영역)"/>
          <p:cNvSpPr txBox="1"/>
          <p:nvPr>
            <p:ph type="title" idx="4294967295"/>
          </p:nvPr>
        </p:nvSpPr>
        <p:spPr>
          <a:xfrm>
            <a:off x="644625" y="633328"/>
            <a:ext cx="14378497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pc="237" sz="7919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4" sz="6160"/>
              <a:t>유저플로우(로그인영역)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유저플로우-회원.png" descr="유저플로우-회원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터미널"/>
          <p:cNvSpPr/>
          <p:nvPr/>
        </p:nvSpPr>
        <p:spPr>
          <a:xfrm>
            <a:off x="14779342" y="1270901"/>
            <a:ext cx="2443211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6" name="Nav"/>
          <p:cNvSpPr txBox="1"/>
          <p:nvPr/>
        </p:nvSpPr>
        <p:spPr>
          <a:xfrm>
            <a:off x="15323720" y="1399103"/>
            <a:ext cx="13544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Nav</a:t>
            </a:r>
          </a:p>
        </p:txBody>
      </p:sp>
      <p:sp>
        <p:nvSpPr>
          <p:cNvPr id="327" name="선"/>
          <p:cNvSpPr/>
          <p:nvPr/>
        </p:nvSpPr>
        <p:spPr>
          <a:xfrm flipV="1">
            <a:off x="16000948" y="2553309"/>
            <a:ext cx="1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8" name="터미널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9" name="Page"/>
          <p:cNvSpPr txBox="1"/>
          <p:nvPr/>
        </p:nvSpPr>
        <p:spPr>
          <a:xfrm>
            <a:off x="1811934" y="4830991"/>
            <a:ext cx="16719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Page</a:t>
            </a:r>
          </a:p>
        </p:txBody>
      </p:sp>
      <p:sp>
        <p:nvSpPr>
          <p:cNvPr id="330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2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3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4" name="프로젝트 개요 - 유저플로우(회원영역)"/>
          <p:cNvSpPr txBox="1"/>
          <p:nvPr>
            <p:ph type="title" idx="4294967295"/>
          </p:nvPr>
        </p:nvSpPr>
        <p:spPr>
          <a:xfrm>
            <a:off x="438210" y="507252"/>
            <a:ext cx="14099692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pc="245" sz="819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91" sz="6370"/>
              <a:t>유저플로우(회원영역)</a:t>
            </a:r>
          </a:p>
        </p:txBody>
      </p:sp>
      <p:sp>
        <p:nvSpPr>
          <p:cNvPr id="335" name="터미널"/>
          <p:cNvSpPr/>
          <p:nvPr/>
        </p:nvSpPr>
        <p:spPr>
          <a:xfrm>
            <a:off x="20003566" y="10046820"/>
            <a:ext cx="3245216" cy="1622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36" name="Footer"/>
          <p:cNvSpPr txBox="1"/>
          <p:nvPr/>
        </p:nvSpPr>
        <p:spPr>
          <a:xfrm>
            <a:off x="20547944" y="10375524"/>
            <a:ext cx="215646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Footer</a:t>
            </a:r>
          </a:p>
        </p:txBody>
      </p:sp>
      <p:sp>
        <p:nvSpPr>
          <p:cNvPr id="337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프로젝트 개요 - 회원영역(주요기능)"/>
          <p:cNvSpPr txBox="1"/>
          <p:nvPr>
            <p:ph type="title" idx="4294967295"/>
          </p:nvPr>
        </p:nvSpPr>
        <p:spPr>
          <a:xfrm>
            <a:off x="536267" y="286704"/>
            <a:ext cx="13303412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pc="242" sz="810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9" sz="6300"/>
              <a:t>회원영역(주요기능)</a:t>
            </a:r>
          </a:p>
        </p:txBody>
      </p:sp>
      <p:pic>
        <p:nvPicPr>
          <p:cNvPr id="340" name="스크린샷 2024-10-15 오후 9.21.34.png" descr="스크린샷 2024-10-15 오후 9.21.3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342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3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스크린샷 2024-10-20 오후 9.36.29.png" descr="스크린샷 2024-10-20 오후 9.36.29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7" name="선"/>
          <p:cNvSpPr/>
          <p:nvPr/>
        </p:nvSpPr>
        <p:spPr>
          <a:xfrm flipV="1">
            <a:off x="11627135" y="1954133"/>
            <a:ext cx="3471700" cy="156443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8" name="터미널"/>
          <p:cNvSpPr/>
          <p:nvPr/>
        </p:nvSpPr>
        <p:spPr>
          <a:xfrm>
            <a:off x="15936675" y="593964"/>
            <a:ext cx="2443210" cy="1221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9" name="선"/>
          <p:cNvSpPr/>
          <p:nvPr/>
        </p:nvSpPr>
        <p:spPr>
          <a:xfrm flipV="1">
            <a:off x="14978040" y="2125688"/>
            <a:ext cx="1183506" cy="11835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0" name="선"/>
          <p:cNvSpPr/>
          <p:nvPr/>
        </p:nvSpPr>
        <p:spPr>
          <a:xfrm flipH="1" flipV="1">
            <a:off x="17719071" y="2178573"/>
            <a:ext cx="232772" cy="18080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1" name="Page"/>
          <p:cNvSpPr txBox="1"/>
          <p:nvPr/>
        </p:nvSpPr>
        <p:spPr>
          <a:xfrm>
            <a:off x="16322302" y="722166"/>
            <a:ext cx="16719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Page</a:t>
            </a:r>
          </a:p>
        </p:txBody>
      </p:sp>
      <p:sp>
        <p:nvSpPr>
          <p:cNvPr id="352" name="선"/>
          <p:cNvSpPr/>
          <p:nvPr/>
        </p:nvSpPr>
        <p:spPr>
          <a:xfrm flipH="1" flipV="1">
            <a:off x="19103778" y="2156579"/>
            <a:ext cx="2309229" cy="747241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3" name="터미널"/>
          <p:cNvSpPr/>
          <p:nvPr/>
        </p:nvSpPr>
        <p:spPr>
          <a:xfrm>
            <a:off x="879981" y="7150729"/>
            <a:ext cx="2443211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4" name="Nav"/>
          <p:cNvSpPr txBox="1"/>
          <p:nvPr/>
        </p:nvSpPr>
        <p:spPr>
          <a:xfrm>
            <a:off x="1424359" y="7278931"/>
            <a:ext cx="13544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Nav</a:t>
            </a:r>
          </a:p>
        </p:txBody>
      </p:sp>
      <p:sp>
        <p:nvSpPr>
          <p:cNvPr id="355" name="프로젝트 개요 - 유저플로우(관리자영역)"/>
          <p:cNvSpPr txBox="1"/>
          <p:nvPr>
            <p:ph type="title" idx="4294967295"/>
          </p:nvPr>
        </p:nvSpPr>
        <p:spPr>
          <a:xfrm>
            <a:off x="335157" y="297947"/>
            <a:ext cx="14209901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pc="234" sz="783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2" sz="6090"/>
              <a:t>유저플로우(관리자영역)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스크린샷 2024-10-20 오후 9.37.33.png" descr="스크린샷 2024-10-20 오후 9.37.3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프로젝트 개요-관리자영역(주요기능)"/>
          <p:cNvSpPr txBox="1"/>
          <p:nvPr>
            <p:ph type="title" idx="4294967295"/>
          </p:nvPr>
        </p:nvSpPr>
        <p:spPr>
          <a:xfrm>
            <a:off x="223651" y="239622"/>
            <a:ext cx="12672734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pc="213" sz="7110" u="sng">
                <a:solidFill>
                  <a:schemeClr val="accent6"/>
                </a:solidFill>
              </a:defRPr>
            </a:pPr>
            <a:r>
              <a:t>프로젝트 개요-관리자영역</a:t>
            </a:r>
            <a:r>
              <a:rPr spc="165" sz="5530"/>
              <a:t>(주요기능)</a:t>
            </a:r>
          </a:p>
        </p:txBody>
      </p:sp>
      <p:sp>
        <p:nvSpPr>
          <p:cNvPr id="359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60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61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Figma 사용…"/>
          <p:cNvSpPr txBox="1"/>
          <p:nvPr>
            <p:ph type="body" sz="half" idx="1"/>
          </p:nvPr>
        </p:nvSpPr>
        <p:spPr>
          <a:xfrm>
            <a:off x="2325498" y="4306631"/>
            <a:ext cx="1905435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 startAt="1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 startAt="1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 startAt="1"/>
            </a:pPr>
            <a:r>
              <a:t>색상 통일</a:t>
            </a:r>
          </a:p>
        </p:txBody>
      </p:sp>
      <p:sp>
        <p:nvSpPr>
          <p:cNvPr id="364" name="프로젝트 개요 - UI 구상"/>
          <p:cNvSpPr txBox="1"/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UI 구상</a:t>
            </a:r>
          </a:p>
        </p:txBody>
      </p:sp>
      <p:sp>
        <p:nvSpPr>
          <p:cNvPr id="365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 =&gt; 유저 플로우 고려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개념적 데이터모델링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xfrm>
            <a:off x="2082800" y="4320838"/>
            <a:ext cx="7229831" cy="116283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개념적 데이터모델링</a:t>
            </a:r>
          </a:p>
        </p:txBody>
      </p:sp>
      <p:sp>
        <p:nvSpPr>
          <p:cNvPr id="368" name="프로젝트 개요 - 데이터모델링"/>
          <p:cNvSpPr txBox="1"/>
          <p:nvPr>
            <p:ph type="title"/>
          </p:nvPr>
        </p:nvSpPr>
        <p:spPr>
          <a:xfrm>
            <a:off x="1382033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데이터모델링</a:t>
            </a:r>
          </a:p>
        </p:txBody>
      </p:sp>
      <p:sp>
        <p:nvSpPr>
          <p:cNvPr id="369" name="논리적 데이터모델링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0043972" y="6341030"/>
            <a:ext cx="7229831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논리적 데이터모델링</a:t>
            </a:r>
          </a:p>
        </p:txBody>
      </p:sp>
      <p:sp>
        <p:nvSpPr>
          <p:cNvPr id="370" name="ERD"/>
          <p:cNvSpPr txBox="1"/>
          <p:nvPr/>
        </p:nvSpPr>
        <p:spPr>
          <a:xfrm>
            <a:off x="19308960" y="8253399"/>
            <a:ext cx="4642677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ERD</a:t>
            </a:r>
          </a:p>
        </p:txBody>
      </p:sp>
      <p:sp>
        <p:nvSpPr>
          <p:cNvPr id="371" name="선"/>
          <p:cNvSpPr/>
          <p:nvPr/>
        </p:nvSpPr>
        <p:spPr>
          <a:xfrm>
            <a:off x="3407114" y="6880219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2" name="선"/>
          <p:cNvSpPr/>
          <p:nvPr/>
        </p:nvSpPr>
        <p:spPr>
          <a:xfrm>
            <a:off x="11323290" y="8834817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프로젝트 개요 - 데이터모델링(주요 기능 erd)"/>
          <p:cNvSpPr txBox="1"/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데이터모델링(주요 기능 erd) </a:t>
            </a:r>
          </a:p>
        </p:txBody>
      </p:sp>
      <p:pic>
        <p:nvPicPr>
          <p:cNvPr id="375" name="ERD(전체 심플).png" descr="ERD(전체 심플)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268" y="2876203"/>
            <a:ext cx="22591464" cy="957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프로젝트 개요 - 데이터모델링(회원 erd)"/>
          <p:cNvSpPr txBox="1"/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데이터모델링(회원 erd)</a:t>
            </a:r>
          </a:p>
        </p:txBody>
      </p:sp>
      <p:pic>
        <p:nvPicPr>
          <p:cNvPr id="378" name="ERD(회원 주요 기능).png" descr="ERD(회원 주요 기능)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970" y="2986936"/>
            <a:ext cx="22684060" cy="950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/>
          <p:nvPr>
            <p:ph type="body" sz="quarter" idx="1"/>
          </p:nvPr>
        </p:nvSpPr>
        <p:spPr>
          <a:xfrm>
            <a:off x="3621829" y="5418546"/>
            <a:ext cx="7039127" cy="3831607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/>
          <p:nvPr>
            <p:ph type="title"/>
          </p:nvPr>
        </p:nvSpPr>
        <p:spPr>
          <a:xfrm>
            <a:off x="2725220" y="2686687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pc="205" sz="6840"/>
            </a:lvl1pPr>
          </a:lstStyle>
          <a:p>
            <a:pPr/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49223" y="2685972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cap="all" spc="207" sz="6929"/>
            </a:lvl1pPr>
          </a:lstStyle>
          <a:p>
            <a:pPr/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787922" y="5195411"/>
            <a:ext cx="8127457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소비습관을 줄여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프로젝트 개요 - 데이터모델링(관리자 erd)"/>
          <p:cNvSpPr txBox="1"/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데이터모델링(관리자 erd)</a:t>
            </a:r>
          </a:p>
        </p:txBody>
      </p:sp>
      <p:pic>
        <p:nvPicPr>
          <p:cNvPr id="381" name="ERD(관리자 주요 기능).png" descr="ERD(관리자 주요 기능)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503" y="2968206"/>
            <a:ext cx="22472952" cy="939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프로젝트 개요 - 개발 도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개발 도구</a:t>
            </a:r>
          </a:p>
        </p:txBody>
      </p:sp>
      <p:pic>
        <p:nvPicPr>
          <p:cNvPr id="384" name="free-icon-css-3-5968242.png" descr="free-icon-css-3-596824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4840" y="8961011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ngwing.com.png" descr="pngwing.co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85" y="8912753"/>
            <a:ext cx="1943455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free-icon-java-226777.png" descr="free-icon-java-226777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11198" y="8836235"/>
            <a:ext cx="2969669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FrontEnd"/>
          <p:cNvSpPr txBox="1"/>
          <p:nvPr/>
        </p:nvSpPr>
        <p:spPr>
          <a:xfrm>
            <a:off x="3666658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FrontEnd</a:t>
            </a:r>
          </a:p>
        </p:txBody>
      </p:sp>
      <p:sp>
        <p:nvSpPr>
          <p:cNvPr id="388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BackEnd</a:t>
            </a:r>
          </a:p>
        </p:txBody>
      </p:sp>
      <p:sp>
        <p:nvSpPr>
          <p:cNvPr id="389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</p:txBody>
      </p:sp>
      <p:sp>
        <p:nvSpPr>
          <p:cNvPr id="390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 Tools</a:t>
            </a:r>
          </a:p>
        </p:txBody>
      </p:sp>
      <p:pic>
        <p:nvPicPr>
          <p:cNvPr id="391" name="pngegg.png" descr="pngegg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56713" y="1365151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UI Design"/>
          <p:cNvSpPr txBox="1"/>
          <p:nvPr/>
        </p:nvSpPr>
        <p:spPr>
          <a:xfrm>
            <a:off x="1371587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UI Design</a:t>
            </a:r>
          </a:p>
        </p:txBody>
      </p:sp>
      <p:pic>
        <p:nvPicPr>
          <p:cNvPr id="393" name="pngegg (1).png" descr="pngegg (1)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0369" y="4199048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292884" y="9023694"/>
            <a:ext cx="2157591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718448" y="9023694"/>
            <a:ext cx="2611356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ngwing.com.png" descr="pngwing.com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17988" y="9070849"/>
            <a:ext cx="3476719" cy="232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ngwing.com.png" descr="pngwing.com.png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22559" y="4791367"/>
            <a:ext cx="2361337" cy="232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Framework"/>
          <p:cNvSpPr txBox="1"/>
          <p:nvPr/>
        </p:nvSpPr>
        <p:spPr>
          <a:xfrm>
            <a:off x="15367075" y="3391469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Framework</a:t>
            </a:r>
          </a:p>
        </p:txBody>
      </p:sp>
      <p:pic>
        <p:nvPicPr>
          <p:cNvPr id="399" name="Spring_Boot.svg.png" descr="Spring_Boot.svg.png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39529" y="4636280"/>
            <a:ext cx="2468684" cy="2311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mybatis-1336519699552255094_0px.svg" descr="mybatis-1336519699552255094_0px.sv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994652" y="4435729"/>
            <a:ext cx="2713039" cy="2713038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Library"/>
          <p:cNvSpPr txBox="1"/>
          <p:nvPr/>
        </p:nvSpPr>
        <p:spPr>
          <a:xfrm>
            <a:off x="8643613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Library</a:t>
            </a:r>
          </a:p>
        </p:txBody>
      </p:sp>
      <p:pic>
        <p:nvPicPr>
          <p:cNvPr id="402" name="Chart.js_logo.svg.png" descr="Chart.js_logo.svg.png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294070" y="4476027"/>
            <a:ext cx="3128785" cy="295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기획(2024.09.19 ~ 2024.10.18)…"/>
          <p:cNvSpPr txBox="1"/>
          <p:nvPr>
            <p:ph type="body" sz="half" idx="1"/>
          </p:nvPr>
        </p:nvSpPr>
        <p:spPr>
          <a:xfrm>
            <a:off x="2082800" y="3382471"/>
            <a:ext cx="19698282" cy="42858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t>기획(2024.09.19 ~ 2024.10.18)</a:t>
            </a:r>
          </a:p>
          <a:p>
            <a:pPr lvl="1" marL="0" indent="457200">
              <a:lnSpc>
                <a:spcPct val="100000"/>
              </a:lnSpc>
              <a:buSzTx/>
              <a:buNone/>
              <a:defRPr spc="39" sz="4000"/>
            </a:pPr>
            <a:r>
              <a:t>- 주제 선정, UI 설계(피그마): 2024.09.19 ~ 2024.10.12</a:t>
            </a:r>
          </a:p>
          <a:p>
            <a:pPr lvl="1" marL="0" indent="457200">
              <a:lnSpc>
                <a:spcPct val="100000"/>
              </a:lnSpc>
              <a:buSzTx/>
              <a:buNone/>
              <a:defRPr spc="39" sz="4000"/>
            </a:pPr>
            <a:r>
              <a:t>- DB 설계: 2024.10.03 ~ 2024.10.18</a:t>
            </a:r>
          </a:p>
        </p:txBody>
      </p:sp>
      <p:sp>
        <p:nvSpPr>
          <p:cNvPr id="405" name="프로젝트 수행 절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절차</a:t>
            </a:r>
          </a:p>
        </p:txBody>
      </p:sp>
      <p:sp>
        <p:nvSpPr>
          <p:cNvPr id="406" name="코드 작성(2024.10.20 ~ 2024.11.17)…"/>
          <p:cNvSpPr txBox="1"/>
          <p:nvPr/>
        </p:nvSpPr>
        <p:spPr>
          <a:xfrm>
            <a:off x="2088436" y="7622230"/>
            <a:ext cx="20207128" cy="368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881944" indent="-881944">
              <a:buSzPct val="100000"/>
              <a:buBlip>
                <a:blip r:embed="rId2"/>
              </a:buBlip>
            </a:pPr>
            <a:r>
              <a:t>코드 작성(2024.10.20 ~ 2024.11.17)</a:t>
            </a:r>
          </a:p>
          <a:p>
            <a:pPr marL="881944" indent="-881944">
              <a:buSzPct val="100000"/>
              <a:buBlip>
                <a:blip r:embed="rId2"/>
              </a:buBlip>
            </a:pPr>
            <a:r>
              <a:t>테스트(2024.11.18 ~. 2024.11.19)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09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12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15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18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21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24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27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/>
          <p:nvPr>
            <p:ph type="body" sz="quarter" idx="1"/>
          </p:nvPr>
        </p:nvSpPr>
        <p:spPr>
          <a:xfrm>
            <a:off x="1751774" y="7293647"/>
            <a:ext cx="6276861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t> 국하현(팀장)</a:t>
            </a:r>
          </a:p>
          <a:p>
            <a:pPr marL="0" indent="0">
              <a:buSzTx/>
              <a:buNone/>
            </a:pPr>
            <a:r>
              <a:t>- 깃허브 / 문서 관리자</a:t>
            </a:r>
          </a:p>
          <a:p>
            <a:pPr marL="0" indent="0">
              <a:buSzTx/>
              <a:buNone/>
            </a:pPr>
            <a:r>
              <a:t>- FRONT-END 통합</a:t>
            </a:r>
          </a:p>
        </p:txBody>
      </p:sp>
      <p:sp>
        <p:nvSpPr>
          <p:cNvPr id="233" name="팀원 구성 및 역할 분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팀원 구성 및 역할 분담</a:t>
            </a:r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/>
            <a:r>
              <a:t>- BACK-END 통합</a:t>
            </a:r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/>
            <a:r>
              <a:t>- DBA</a:t>
            </a:r>
          </a:p>
        </p:txBody>
      </p:sp>
      <p:pic>
        <p:nvPicPr>
          <p:cNvPr id="236" name="khh-removebg-preview.png" descr="khh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30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33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36" name="프로젝트 수행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결과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슬라이드 구분점 텍스트"/>
          <p:cNvSpPr txBox="1"/>
          <p:nvPr>
            <p:ph type="body" idx="1"/>
          </p:nvPr>
        </p:nvSpPr>
        <p:spPr>
          <a:xfrm>
            <a:off x="2082800" y="3238708"/>
            <a:ext cx="20207127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39" name="프로젝트 수행 결과 - 프로젝트 시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defRPr spc="261" sz="8730"/>
            </a:pPr>
            <a:r>
              <a:t>프로젝트 수행 결과 - </a:t>
            </a:r>
            <a:r>
              <a:rPr spc="203" sz="6790"/>
              <a:t>프로젝트 시연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국하현(팀장)"/>
          <p:cNvSpPr txBox="1"/>
          <p:nvPr>
            <p:ph type="body" sz="quarter" idx="1"/>
          </p:nvPr>
        </p:nvSpPr>
        <p:spPr>
          <a:xfrm>
            <a:off x="1751774" y="7293647"/>
            <a:ext cx="6276861" cy="5002829"/>
          </a:xfrm>
          <a:prstGeom prst="rect">
            <a:avLst/>
          </a:prstGeom>
        </p:spPr>
        <p:txBody>
          <a:bodyPr/>
          <a:lstStyle>
            <a:lvl1pPr marL="755952" indent="-755952">
              <a:buBlip>
                <a:blip r:embed="rId2"/>
              </a:buBlip>
            </a:lvl1pPr>
          </a:lstStyle>
          <a:p>
            <a:pPr/>
            <a:r>
              <a:t> 국하현(팀장)</a:t>
            </a:r>
          </a:p>
        </p:txBody>
      </p:sp>
      <p:sp>
        <p:nvSpPr>
          <p:cNvPr id="442" name="김민재(팀원)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김민재(팀원)</a:t>
            </a:r>
          </a:p>
        </p:txBody>
      </p:sp>
      <p:sp>
        <p:nvSpPr>
          <p:cNvPr id="443" name="김진우(팀원)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김진우(팀원)</a:t>
            </a:r>
          </a:p>
        </p:txBody>
      </p:sp>
      <p:pic>
        <p:nvPicPr>
          <p:cNvPr id="444" name="khh-removebg-preview.png" descr="khh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kjw-removebg-preview.png" descr="kjw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kmj-removebg-preview.png" descr="kmj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보완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보완점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국하현(팀장)"/>
          <p:cNvSpPr txBox="1"/>
          <p:nvPr>
            <p:ph type="body" sz="quarter" idx="1"/>
          </p:nvPr>
        </p:nvSpPr>
        <p:spPr>
          <a:xfrm>
            <a:off x="1751774" y="7293647"/>
            <a:ext cx="6276861" cy="5002829"/>
          </a:xfrm>
          <a:prstGeom prst="rect">
            <a:avLst/>
          </a:prstGeom>
        </p:spPr>
        <p:txBody>
          <a:bodyPr/>
          <a:lstStyle>
            <a:lvl1pPr marL="755952" indent="-755952">
              <a:buBlip>
                <a:blip r:embed="rId2"/>
              </a:buBlip>
            </a:lvl1pPr>
          </a:lstStyle>
          <a:p>
            <a:pPr/>
            <a:r>
              <a:t> 국하현(팀장)</a:t>
            </a:r>
          </a:p>
        </p:txBody>
      </p:sp>
      <p:sp>
        <p:nvSpPr>
          <p:cNvPr id="450" name="김민재(팀원)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김민재(팀원)</a:t>
            </a:r>
          </a:p>
        </p:txBody>
      </p:sp>
      <p:sp>
        <p:nvSpPr>
          <p:cNvPr id="451" name="김진우(팀원)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김진우(팀원)</a:t>
            </a:r>
          </a:p>
        </p:txBody>
      </p:sp>
      <p:pic>
        <p:nvPicPr>
          <p:cNvPr id="452" name="khh-removebg-preview.png" descr="khh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kjw-removebg-preview.png" descr="kjw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kmj-removebg-preview.png" descr="kmj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자체 평가 의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자체 평가 의견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hank YOU for watch"/>
          <p:cNvSpPr txBox="1"/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pc="306" sz="10230" u="sng"/>
            </a:pPr>
          </a:p>
          <a:p>
            <a:pPr defTabSz="543305">
              <a:lnSpc>
                <a:spcPct val="100000"/>
              </a:lnSpc>
              <a:defRPr spc="306" sz="10230" u="sng"/>
            </a:pPr>
            <a:r>
              <a:t>Thank YOU for watch</a:t>
            </a:r>
          </a:p>
        </p:txBody>
      </p:sp>
      <p:sp>
        <p:nvSpPr>
          <p:cNvPr id="458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cap="all" spc="330" sz="11000">
                <a:solidFill>
                  <a:srgbClr val="FFFFFF"/>
                </a:solidFill>
              </a:defRPr>
            </a:lvl1pPr>
          </a:lstStyle>
          <a:p>
            <a:pPr/>
            <a:r>
              <a:t>“Q&amp;A”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- 공통 UI / Util, 인증 페이지…"/>
          <p:cNvSpPr txBox="1"/>
          <p:nvPr>
            <p:ph type="body" sz="quarter" idx="1"/>
          </p:nvPr>
        </p:nvSpPr>
        <p:spPr>
          <a:xfrm>
            <a:off x="1078448" y="5439140"/>
            <a:ext cx="6970571" cy="654815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  <a:r>
              <a:t>-</a:t>
            </a:r>
            <a:r>
              <a:rPr spc="45" sz="4500"/>
              <a:t> 공통 UI / Util, 인증 페이지</a:t>
            </a:r>
            <a:endParaRPr spc="45" sz="450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spc="45" sz="4500"/>
              <a:t>- 관리자</a:t>
            </a:r>
            <a:endParaRPr spc="45" sz="4500"/>
          </a:p>
          <a:p>
            <a:pPr lvl="1" marL="0" indent="457200">
              <a:lnSpc>
                <a:spcPct val="100000"/>
              </a:lnSpc>
              <a:buSzTx/>
              <a:buNone/>
            </a:pPr>
            <a:r>
              <a:rPr spc="45" sz="4500"/>
              <a:t>- 카드 관리, 판매 카드 현황</a:t>
            </a:r>
            <a:endParaRPr spc="45" sz="450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spc="45" sz="4500"/>
              <a:t>- 사용자</a:t>
            </a:r>
            <a:endParaRPr spc="45" sz="4500"/>
          </a:p>
          <a:p>
            <a:pPr lvl="1" marL="0" indent="457200">
              <a:lnSpc>
                <a:spcPct val="100000"/>
              </a:lnSpc>
              <a:buSzTx/>
              <a:buNone/>
            </a:pPr>
            <a:r>
              <a:rPr spc="45" sz="4500"/>
              <a:t>- 카드 종류 / 추천</a:t>
            </a:r>
          </a:p>
        </p:txBody>
      </p:sp>
      <p:sp>
        <p:nvSpPr>
          <p:cNvPr id="241" name="담당 기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담당 기능</a:t>
            </a:r>
          </a:p>
        </p:txBody>
      </p:sp>
      <p:sp>
        <p:nvSpPr>
          <p:cNvPr id="242" name="국하현(팀장, FE)"/>
          <p:cNvSpPr txBox="1"/>
          <p:nvPr/>
        </p:nvSpPr>
        <p:spPr>
          <a:xfrm>
            <a:off x="1225578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국하현(팀장,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9001024" y="3895506"/>
            <a:ext cx="542383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김민재(팀원,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6376085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9130068" y="5365096"/>
            <a:ext cx="6637665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100000"/>
              </a:lnSpc>
            </a:pPr>
            <a:r>
              <a:t>-</a:t>
            </a:r>
            <a:r>
              <a:rPr spc="45" sz="4500"/>
              <a:t> 디렉터리 구조 설계</a:t>
            </a:r>
            <a:endParaRPr spc="45" sz="4500"/>
          </a:p>
          <a:p>
            <a:pPr>
              <a:lnSpc>
                <a:spcPct val="100000"/>
              </a:lnSpc>
            </a:pPr>
            <a:r>
              <a:rPr spc="45" sz="4500"/>
              <a:t>- 관리자</a:t>
            </a:r>
            <a:endParaRPr spc="45" sz="4500"/>
          </a:p>
          <a:p>
            <a:pPr lvl="1">
              <a:lnSpc>
                <a:spcPct val="100000"/>
              </a:lnSpc>
            </a:pPr>
            <a:r>
              <a:rPr spc="45" sz="4500"/>
              <a:t>- 회원 / 가계부 관리</a:t>
            </a:r>
          </a:p>
          <a:p>
            <a:pPr>
              <a:lnSpc>
                <a:spcPct val="100000"/>
              </a:lnSpc>
            </a:pPr>
            <a:r>
              <a:rPr spc="45" sz="4500"/>
              <a:t>- 사용자</a:t>
            </a:r>
            <a:endParaRPr spc="45" sz="4500"/>
          </a:p>
          <a:p>
            <a:pPr lvl="1">
              <a:lnSpc>
                <a:spcPct val="100000"/>
              </a:lnSpc>
            </a:pPr>
            <a:r>
              <a:rPr spc="45" sz="4500"/>
              <a:t>- 마이페이지, 가계부</a:t>
            </a:r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483233" y="5291053"/>
            <a:ext cx="8565245" cy="66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52044">
              <a:lnSpc>
                <a:spcPct val="100000"/>
              </a:lnSpc>
              <a:spcBef>
                <a:spcPts val="4200"/>
              </a:spcBef>
              <a:defRPr spc="44" sz="4455"/>
            </a:pPr>
            <a:r>
              <a:t>- DB 설계 및 ERD 제작</a:t>
            </a:r>
          </a:p>
          <a:p>
            <a:pPr defTabSz="352044">
              <a:lnSpc>
                <a:spcPct val="100000"/>
              </a:lnSpc>
              <a:spcBef>
                <a:spcPts val="4200"/>
              </a:spcBef>
              <a:defRPr spc="49" sz="4950"/>
            </a:pPr>
            <a:r>
              <a:rPr spc="44" sz="4455"/>
              <a:t>- 관리자</a:t>
            </a:r>
            <a:endParaRPr spc="44" sz="4455"/>
          </a:p>
          <a:p>
            <a:pPr lvl="1" indent="452627" defTabSz="352044">
              <a:lnSpc>
                <a:spcPct val="100000"/>
              </a:lnSpc>
              <a:spcBef>
                <a:spcPts val="4200"/>
              </a:spcBef>
              <a:defRPr spc="49" sz="4950"/>
            </a:pPr>
            <a:r>
              <a:rPr spc="44" sz="4455"/>
              <a:t>- 카테고리 / 결제수단 / 게시판 관리</a:t>
            </a:r>
            <a:endParaRPr spc="44" sz="4455"/>
          </a:p>
          <a:p>
            <a:pPr defTabSz="352044">
              <a:lnSpc>
                <a:spcPct val="100000"/>
              </a:lnSpc>
              <a:spcBef>
                <a:spcPts val="4200"/>
              </a:spcBef>
              <a:defRPr spc="49" sz="4950"/>
            </a:pPr>
            <a:r>
              <a:rPr spc="44" sz="4455"/>
              <a:t>- 사용자</a:t>
            </a:r>
            <a:endParaRPr spc="44" sz="4455"/>
          </a:p>
          <a:p>
            <a:pPr lvl="1" indent="452627" defTabSz="352044">
              <a:lnSpc>
                <a:spcPct val="100000"/>
              </a:lnSpc>
              <a:spcBef>
                <a:spcPts val="4200"/>
              </a:spcBef>
              <a:defRPr spc="49" sz="4950"/>
            </a:pPr>
            <a:r>
              <a:rPr spc="44" sz="4455"/>
              <a:t>- 게시판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/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b="0" spc="52" sz="5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b="0" spc="52" sz="5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b="0" spc="50" sz="5044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pic>
        <p:nvPicPr>
          <p:cNvPr id="262" name="free-icon-notebook-4100539.png" descr="free-icon-notebook-4100539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pic>
        <p:nvPicPr>
          <p:cNvPr id="266" name="pngwing.com (1).png" descr="pngwing.com (1)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b="0" spc="47" sz="478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69" name="프로젝트 개요 - SUBJECT"/>
          <p:cNvSpPr txBox="1"/>
          <p:nvPr>
            <p:ph type="title"/>
          </p:nvPr>
        </p:nvSpPr>
        <p:spPr>
          <a:xfrm>
            <a:off x="796233" y="1030307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pc="245" sz="8190"/>
            </a:pPr>
            <a:r>
              <a:t>프로젝트 개요 - </a:t>
            </a:r>
            <a:r>
              <a:rPr spc="191" sz="637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/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b="1" i="1" spc="65" sz="6500">
                <a:latin typeface="+mn-lt"/>
                <a:ea typeface="+mn-ea"/>
                <a:cs typeface="+mn-cs"/>
                <a:sym typeface="Avenir Next Regular"/>
              </a:defRPr>
            </a:pPr>
            <a:r>
              <a:t> </a:t>
            </a:r>
            <a:r>
              <a:t>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b="0" spc="65" sz="6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pc="52" sz="5200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/>
          <p:nvPr>
            <p:ph type="title"/>
          </p:nvPr>
        </p:nvSpPr>
        <p:spPr>
          <a:xfrm>
            <a:off x="813928" y="1049555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pc="245" sz="8190"/>
            </a:pPr>
            <a:r>
              <a:t>프로젝트 개요 - </a:t>
            </a:r>
            <a:r>
              <a:rPr spc="191" sz="637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/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pc="48" sz="4800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  <a:endParaRPr b="1">
              <a:latin typeface="+mn-lt"/>
              <a:ea typeface="+mn-ea"/>
              <a:cs typeface="+mn-cs"/>
              <a:sym typeface="Avenir Next Regular"/>
            </a:endParaRP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/>
          <p:nvPr>
            <p:ph type="title"/>
          </p:nvPr>
        </p:nvSpPr>
        <p:spPr>
          <a:xfrm>
            <a:off x="813928" y="1073602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- </a:t>
            </a:r>
            <a:r>
              <a:rPr spc="207" sz="6930"/>
              <a:t>why?</a:t>
            </a:r>
          </a:p>
        </p:txBody>
      </p:sp>
      <p:pic>
        <p:nvPicPr>
          <p:cNvPr id="294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b="0" spc="41" sz="4128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302" name="free-icon-x-mark-11147352.png" descr="free-icon-x-mark-11147352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/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후잉 가계부(</a:t>
            </a:r>
            <a:r>
              <a:rPr u="sng">
                <a:hlinkClick r:id="rId3" invalidUrl="" action="" tgtFrame="" tooltip="" history="1" highlightClick="0" endSnd="0"/>
              </a:rPr>
              <a:t>https://whooing.com/#main/insert</a:t>
            </a:r>
            <a:r>
              <a:t>)</a:t>
            </a:r>
          </a:p>
        </p:txBody>
      </p:sp>
      <p:sp>
        <p:nvSpPr>
          <p:cNvPr id="306" name="프로젝트 개요 - 벤치 마킹 사이트"/>
          <p:cNvSpPr txBox="1"/>
          <p:nvPr>
            <p:ph type="title"/>
          </p:nvPr>
        </p:nvSpPr>
        <p:spPr>
          <a:xfrm>
            <a:off x="765833" y="1007991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벤치 마킹 사이트</a:t>
            </a:r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로그인, 회원가입(필수)</a:t>
            </a:r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6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사용법?</a:t>
            </a:r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448760" y="2181365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4"/>
      <p:bldP build="whole" bldLvl="1" animBg="1" rev="0" advAuto="0" spid="312" grpId="8"/>
      <p:bldP build="whole" bldLvl="1" animBg="1" rev="0" advAuto="0" spid="311" grpId="7"/>
      <p:bldP build="whole" bldLvl="1" animBg="1" rev="0" advAuto="0" spid="309" grpId="3"/>
      <p:bldP build="whole" bldLvl="1" animBg="1" rev="0" advAuto="0" spid="310" grpId="6"/>
      <p:bldP build="whole" bldLvl="1" animBg="1" rev="0" advAuto="0" spid="309" grpId="5"/>
      <p:bldP build="whole" bldLvl="1" animBg="1" rev="0" advAuto="0" spid="308" grpId="2"/>
      <p:bldP build="whole" bldLvl="1" animBg="1" rev="0" advAuto="0" spid="307" grpId="1"/>
      <p:bldP build="whole" bldLvl="1" animBg="1" rev="0" advAuto="0" spid="313" grpId="9"/>
      <p:bldP build="whole" bldLvl="1" animBg="1" rev="0" advAuto="0" spid="314" grpId="10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